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86" d="100"/>
          <a:sy n="186" d="100"/>
        </p:scale>
        <p:origin x="9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291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litevaluation.in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32033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1"/>
          <p:cNvSpPr/>
          <p:nvPr/>
        </p:nvSpPr>
        <p:spPr>
          <a:xfrm>
            <a:off x="640080" y="1188720"/>
            <a:ext cx="54864" cy="23774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2"/>
          <p:cNvSpPr/>
          <p:nvPr/>
        </p:nvSpPr>
        <p:spPr>
          <a:xfrm>
            <a:off x="1005840" y="1097280"/>
            <a:ext cx="5029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Understanding</a:t>
            </a:r>
            <a:endParaRPr lang="en-US" sz="4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Business Valuation</a:t>
            </a:r>
            <a:endParaRPr lang="en-US" sz="4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05840" y="283464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 Board-Level Guide to Company Value, Methods &amp; Decision-Making</a:t>
            </a:r>
            <a:endParaRPr lang="en-US" sz="1600" dirty="0">
              <a:latin typeface="Georgia" panose="02040502050405020303" pitchFamily="18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6400800" y="914400"/>
            <a:ext cx="1005840" cy="100584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alphaModFix amt="80000"/>
          </a:blip>
          <a:stretch>
            <a:fillRect/>
          </a:stretch>
        </p:blipFill>
        <p:spPr>
          <a:xfrm>
            <a:off x="7589520" y="1645920"/>
            <a:ext cx="822960" cy="82296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7">
            <a:alphaModFix amt="75000"/>
          </a:blip>
          <a:stretch>
            <a:fillRect/>
          </a:stretch>
        </p:blipFill>
        <p:spPr>
          <a:xfrm>
            <a:off x="6858000" y="2560320"/>
            <a:ext cx="731520" cy="73152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7772400" y="3017520"/>
            <a:ext cx="640080" cy="640080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0" y="4366517"/>
            <a:ext cx="9144000" cy="776983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5"/>
          <p:cNvSpPr/>
          <p:nvPr/>
        </p:nvSpPr>
        <p:spPr>
          <a:xfrm>
            <a:off x="640080" y="45262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02060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Meeting  |  [Date]</a:t>
            </a:r>
            <a:endParaRPr lang="en-US" sz="11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9CEC4A-9CE6-56AB-1231-A8AED69D3D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94646" y="4320334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Key Assumptions &amp; Sensitivity Analysis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87782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Impact of key variable changes on enterprise value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12344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Enterprise Value Sensitivity (₹ Crores)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150876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WACC vs. Terminal Growth Rate (TGR)</a:t>
            </a:r>
            <a:endParaRPr lang="en-US" sz="1000" dirty="0">
              <a:latin typeface="Georgia" panose="02040502050405020303" pitchFamily="18" charset="0"/>
            </a:endParaRPr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351984"/>
              </p:ext>
            </p:extLst>
          </p:nvPr>
        </p:nvGraphicFramePr>
        <p:xfrm>
          <a:off x="640080" y="1828800"/>
          <a:ext cx="7845552" cy="1828800"/>
        </p:xfrm>
        <a:graphic>
          <a:graphicData uri="http://schemas.openxmlformats.org/drawingml/2006/table">
            <a:tbl>
              <a:tblPr/>
              <a:tblGrid>
                <a:gridCol w="1307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WACC \ TGR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6B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16.0%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40080" y="3931920"/>
            <a:ext cx="78638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640080" y="3931920"/>
            <a:ext cx="45720" cy="73152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20040" cy="320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71600" y="3977640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The highlighted cell represents the base case scenario. A 1% change in WACC results in approximately [X]% change in enterprise value, underscoring the importance of accurate cost of capital estimation.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0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0FD5EA-C8CE-69F2-1057-12546FD2C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Recommendations &amp; Next Steps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24688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640080" y="1097280"/>
            <a:ext cx="2468880" cy="5943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777240" y="1143000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4A843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600" dirty="0">
              <a:latin typeface="Georgia" panose="02040502050405020303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34440" y="118872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 Board Approval</a:t>
            </a:r>
            <a:endParaRPr lang="en-US" sz="1350" dirty="0">
              <a:latin typeface="Georgia" panose="02040502050405020303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182880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Review and approve the valuation range for the proposed transaction or regulatory filing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22960" y="2880360"/>
            <a:ext cx="1280160" cy="320040"/>
          </a:xfrm>
          <a:prstGeom prst="rect">
            <a:avLst/>
          </a:prstGeom>
          <a:solidFill>
            <a:srgbClr val="D4A843">
              <a:alpha val="25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822960" y="28803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Immediate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383280" y="1097280"/>
            <a:ext cx="24688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" name="Shape 11"/>
          <p:cNvSpPr/>
          <p:nvPr/>
        </p:nvSpPr>
        <p:spPr>
          <a:xfrm>
            <a:off x="3383280" y="1097280"/>
            <a:ext cx="2468880" cy="5943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3446145" y="1133856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4A843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02 </a:t>
            </a:r>
            <a:endParaRPr lang="en-US" sz="2600" dirty="0">
              <a:latin typeface="Georgia" panose="02040502050405020303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966210" y="11887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Engage Independent     Valuer</a:t>
            </a:r>
            <a:endParaRPr lang="en-US" sz="1350" dirty="0">
              <a:latin typeface="Georgia" panose="02040502050405020303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566160" y="182880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Appoint a SEBI-registered / IBBI-registered valuer for the formal valuation report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566160" y="2880360"/>
            <a:ext cx="1280160" cy="320040"/>
          </a:xfrm>
          <a:prstGeom prst="rect">
            <a:avLst/>
          </a:prstGeom>
          <a:solidFill>
            <a:srgbClr val="D4A843">
              <a:alpha val="25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3566160" y="28803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Within 2 Weeks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126480" y="1097280"/>
            <a:ext cx="24688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6126480" y="1097280"/>
            <a:ext cx="2468880" cy="5943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6195060" y="1120140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4A843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600" dirty="0">
              <a:latin typeface="Georgia" panose="02040502050405020303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743700" y="118872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Stakeholder Communication</a:t>
            </a:r>
            <a:endParaRPr lang="en-US" sz="1350" dirty="0">
              <a:latin typeface="Georgia" panose="02040502050405020303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309360" y="182880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Prepare investor communication materials and regulatory submissions as applicable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309360" y="2880360"/>
            <a:ext cx="1280160" cy="320040"/>
          </a:xfrm>
          <a:prstGeom prst="rect">
            <a:avLst/>
          </a:prstGeom>
          <a:solidFill>
            <a:srgbClr val="D4A843">
              <a:alpha val="25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6309360" y="28803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Within 30 Days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40080" y="3749040"/>
            <a:ext cx="7863840" cy="91440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863340"/>
            <a:ext cx="320040" cy="320040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325880" y="38404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C36A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Key Consideration for the Board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1325880" y="416052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An independent, professionally conducted valuation protects board members from regulatory scrutiny and provides defensible documentation for all stakeholders — investors, regulators, and tax authorities alike.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Text 28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D7BFEC6-99FE-FB83-CDF8-4322ADE02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1"/>
          <p:cNvSpPr/>
          <p:nvPr/>
        </p:nvSpPr>
        <p:spPr>
          <a:xfrm>
            <a:off x="640080" y="548640"/>
            <a:ext cx="5029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Need a Professional</a:t>
            </a:r>
            <a:endParaRPr lang="en-US" sz="3600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Valuation?</a:t>
            </a:r>
            <a:endParaRPr lang="en-US" sz="3600" dirty="0">
              <a:latin typeface="Georgia" panose="02040502050405020303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92024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Get an independent, SEBI / IBBI registered valuation</a:t>
            </a:r>
            <a:endParaRPr lang="en-US" sz="1400" dirty="0">
              <a:latin typeface="Georgia" panose="02040502050405020303" pitchFamily="18" charset="0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that gives your board and investors confidence.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2926080"/>
            <a:ext cx="4114800" cy="475488"/>
          </a:xfrm>
          <a:prstGeom prst="rect">
            <a:avLst/>
          </a:prstGeom>
          <a:solidFill>
            <a:srgbClr val="1C3066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3026664"/>
            <a:ext cx="274320" cy="274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294436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  <a:hlinkClick r:id="rId6"/>
              </a:rPr>
              <a:t>www.Elitevaluation.in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234440" y="3182112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Visit our website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40080" y="3520440"/>
            <a:ext cx="4114800" cy="475488"/>
          </a:xfrm>
          <a:prstGeom prst="rect">
            <a:avLst/>
          </a:prstGeom>
          <a:solidFill>
            <a:srgbClr val="1C3066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" y="3621024"/>
            <a:ext cx="274320" cy="2743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34440" y="353872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sagarrvshah@elitevaluation.in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1234440" y="3776472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Write to us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640080" y="4114800"/>
            <a:ext cx="4114800" cy="475488"/>
          </a:xfrm>
          <a:prstGeom prst="rect">
            <a:avLst/>
          </a:prstGeom>
          <a:solidFill>
            <a:srgbClr val="1C3066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" y="4215384"/>
            <a:ext cx="274320" cy="2743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34440" y="413308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+91  76 0000 8550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1234440" y="4370832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Schedule a call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5486400" y="731520"/>
            <a:ext cx="3200400" cy="3840480"/>
          </a:xfrm>
          <a:prstGeom prst="rect">
            <a:avLst/>
          </a:prstGeom>
          <a:solidFill>
            <a:srgbClr val="1C306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Shape 13"/>
          <p:cNvSpPr/>
          <p:nvPr/>
        </p:nvSpPr>
        <p:spPr>
          <a:xfrm>
            <a:off x="5486400" y="731520"/>
            <a:ext cx="3200400" cy="4572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4"/>
          <p:cNvSpPr/>
          <p:nvPr/>
        </p:nvSpPr>
        <p:spPr>
          <a:xfrm>
            <a:off x="5715000" y="9601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4A843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Elite Valuation</a:t>
            </a: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715000" y="1325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Boutique Valuation &amp; Advisory</a:t>
            </a:r>
            <a:endParaRPr lang="en-US" sz="1100" dirty="0">
              <a:latin typeface="Georgia" panose="02040502050405020303" pitchFamily="18" charset="0"/>
            </a:endParaRPr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440" y="1856232"/>
            <a:ext cx="182880" cy="18288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126480" y="1756301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IBBI Registered Valuer</a:t>
            </a:r>
            <a:endParaRPr lang="en-US" sz="10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(Securities &amp; Financial Assets)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440" y="2404872"/>
            <a:ext cx="182880" cy="18288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126480" y="2304941"/>
            <a:ext cx="158713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CA (All India Ranker),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CS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440" y="2953512"/>
            <a:ext cx="182880" cy="18288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6126480" y="284509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Ex-Big 4 (Ernst &amp; Young)</a:t>
            </a:r>
            <a:endParaRPr lang="en-US" sz="10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Experience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440" y="3502152"/>
            <a:ext cx="182880" cy="182880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6126480" y="3391771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Pan-India Practice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Worked across</a:t>
            </a:r>
            <a:r>
              <a:rPr lang="en-US" sz="1000" dirty="0">
                <a:latin typeface="Georgia" panose="02040502050405020303" pitchFamily="18" charset="0"/>
              </a:rPr>
              <a:t> </a:t>
            </a: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20+ Industries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6440" y="4050792"/>
            <a:ext cx="182880" cy="182880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6126480" y="395608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Companies Act, SEBI, FEMA, Income Tax</a:t>
            </a:r>
            <a:endParaRPr lang="en-US" sz="1000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ESOP, AIF</a:t>
            </a:r>
            <a:r>
              <a:rPr lang="en-US" sz="100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, CFO Advisory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32" name="Shape 21"/>
          <p:cNvSpPr/>
          <p:nvPr/>
        </p:nvSpPr>
        <p:spPr>
          <a:xfrm>
            <a:off x="0" y="4709160"/>
            <a:ext cx="9144000" cy="434340"/>
          </a:xfrm>
          <a:prstGeom prst="rect">
            <a:avLst/>
          </a:prstGeom>
          <a:solidFill>
            <a:srgbClr val="0A142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Text 22"/>
          <p:cNvSpPr/>
          <p:nvPr/>
        </p:nvSpPr>
        <p:spPr>
          <a:xfrm>
            <a:off x="640080" y="475488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This template is provided by Elite Valuation for informational purposes. Consult a qualified professional for specific valuation needs.</a:t>
            </a:r>
            <a:endParaRPr lang="en-US" sz="8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657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Agenda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207008"/>
            <a:ext cx="411480" cy="411480"/>
          </a:xfrm>
          <a:prstGeom prst="ellipse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640080" y="120700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34440" y="114300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Why Valuation Matters</a:t>
            </a:r>
            <a:endParaRPr lang="en-US" sz="1500" dirty="0">
              <a:latin typeface="Georgia" panose="02040502050405020303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34440" y="141732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Strategic importance for boards and investors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234440" y="1709928"/>
            <a:ext cx="4114800" cy="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640080" y="1801368"/>
            <a:ext cx="411480" cy="411480"/>
          </a:xfrm>
          <a:prstGeom prst="ellipse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640080" y="180136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34440" y="173736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Key Valuation Approaches</a:t>
            </a:r>
            <a:endParaRPr lang="en-US" sz="1500" dirty="0">
              <a:latin typeface="Georgia" panose="02040502050405020303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34440" y="201168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Income, Market &amp; Asset-based methodologies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234440" y="2304288"/>
            <a:ext cx="4114800" cy="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640080" y="2395728"/>
            <a:ext cx="411480" cy="411480"/>
          </a:xfrm>
          <a:prstGeom prst="ellipse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640080" y="239572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34440" y="233172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Value Drivers &amp; Risk Factors</a:t>
            </a:r>
            <a:endParaRPr lang="en-US" sz="1500" dirty="0">
              <a:latin typeface="Georgia" panose="02040502050405020303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34440" y="260604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What increases or decreases company value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234440" y="2898648"/>
            <a:ext cx="4114800" cy="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Shape 18"/>
          <p:cNvSpPr/>
          <p:nvPr/>
        </p:nvSpPr>
        <p:spPr>
          <a:xfrm>
            <a:off x="640080" y="2990088"/>
            <a:ext cx="411480" cy="411480"/>
          </a:xfrm>
          <a:prstGeom prst="ellipse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640080" y="299008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34440" y="292608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Valuation Summary &amp; Range</a:t>
            </a:r>
            <a:endParaRPr lang="en-US" sz="1500" dirty="0">
              <a:latin typeface="Georgia" panose="02040502050405020303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234440" y="320040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Consolidated findings and fair value estimate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234440" y="3493008"/>
            <a:ext cx="4114800" cy="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640080" y="3584448"/>
            <a:ext cx="411480" cy="411480"/>
          </a:xfrm>
          <a:prstGeom prst="ellipse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640080" y="358444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234440" y="35204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Key Assumptions &amp; Sensitivities</a:t>
            </a:r>
            <a:endParaRPr lang="en-US" sz="1500" dirty="0">
              <a:latin typeface="Georgia" panose="02040502050405020303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234440" y="379476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Critical inputs and scenario analysis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234440" y="4087368"/>
            <a:ext cx="4114800" cy="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640080" y="4178808"/>
            <a:ext cx="411480" cy="411480"/>
          </a:xfrm>
          <a:prstGeom prst="ellipse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640080" y="417880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234440" y="411480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Recommendations &amp; Next Steps</a:t>
            </a:r>
            <a:endParaRPr lang="en-US" sz="1500" dirty="0">
              <a:latin typeface="Georgia" panose="02040502050405020303" pitchFamily="18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234440" y="438912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Proposed actions and decision framework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5943600" y="1042416"/>
            <a:ext cx="2743200" cy="3474720"/>
          </a:xfrm>
          <a:prstGeom prst="rect">
            <a:avLst/>
          </a:prstGeom>
          <a:solidFill>
            <a:srgbClr val="0F1B3D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6766560" y="1463040"/>
            <a:ext cx="1097280" cy="1097280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6217920" y="2743200"/>
            <a:ext cx="2194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i="1" dirty="0">
                <a:solidFill>
                  <a:srgbClr val="E8C36A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Valuation is not just a number — it's a strategic tool for informed decision-making.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37" name="Shape 3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35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1A1C73F3-42CB-E32C-D7E9-01B7129FD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Why Valuation Matters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8229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The strategic significance of knowing your company's worth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1371600"/>
            <a:ext cx="24231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45720" cy="160020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554480"/>
            <a:ext cx="347472" cy="3474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960" y="196596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Fundraising &amp; Investment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22960" y="233172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Set fair pricing for equity rounds, avoid dilution, and negotiate from strength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383280" y="1371600"/>
            <a:ext cx="24231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3383280" y="1371600"/>
            <a:ext cx="45720" cy="16002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0" y="1554480"/>
            <a:ext cx="347472" cy="34747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66160" y="196596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M&amp;A Transactions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3566160" y="228600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Determine fair value for acquisitions, mergers, divestitures &amp; joint ventures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6126480" y="1371600"/>
            <a:ext cx="24231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3"/>
          <p:cNvSpPr/>
          <p:nvPr/>
        </p:nvSpPr>
        <p:spPr>
          <a:xfrm>
            <a:off x="6126480" y="1371600"/>
            <a:ext cx="45720" cy="160020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1554480"/>
            <a:ext cx="347472" cy="34747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09360" y="196596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Regulatory Compliance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6309360" y="228600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Meet statutory requirements under SEBI, FEMA, Income Tax Act &amp; Companies Act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640080" y="3246120"/>
            <a:ext cx="24231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Shape 17"/>
          <p:cNvSpPr/>
          <p:nvPr/>
        </p:nvSpPr>
        <p:spPr>
          <a:xfrm>
            <a:off x="640080" y="3246120"/>
            <a:ext cx="45720" cy="16002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3429000"/>
            <a:ext cx="347472" cy="34747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22960" y="38404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ESOP &amp; Talent Retention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822960" y="420624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Fair value stock options to attract top talent and comply with accounting standards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26" name="Shape 20"/>
          <p:cNvSpPr/>
          <p:nvPr/>
        </p:nvSpPr>
        <p:spPr>
          <a:xfrm>
            <a:off x="3383280" y="3246120"/>
            <a:ext cx="24231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1"/>
          <p:cNvSpPr/>
          <p:nvPr/>
        </p:nvSpPr>
        <p:spPr>
          <a:xfrm>
            <a:off x="3383280" y="3246120"/>
            <a:ext cx="45720" cy="160020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6160" y="3429000"/>
            <a:ext cx="347472" cy="34747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3566160" y="38404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Financial Reporting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30" name="Text 23"/>
          <p:cNvSpPr/>
          <p:nvPr/>
        </p:nvSpPr>
        <p:spPr>
          <a:xfrm>
            <a:off x="3566160" y="416052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Purchase price allocation, impairment testing &amp; Ind AS compliance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31" name="Shape 24"/>
          <p:cNvSpPr/>
          <p:nvPr/>
        </p:nvSpPr>
        <p:spPr>
          <a:xfrm>
            <a:off x="6126480" y="3246120"/>
            <a:ext cx="2423160" cy="1600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2" name="Shape 25"/>
          <p:cNvSpPr/>
          <p:nvPr/>
        </p:nvSpPr>
        <p:spPr>
          <a:xfrm>
            <a:off x="6126480" y="3246120"/>
            <a:ext cx="45720" cy="160020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360" y="3429000"/>
            <a:ext cx="347472" cy="347472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6309360" y="38404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Strategic Planning</a:t>
            </a:r>
            <a:endParaRPr lang="en-US" sz="1300" dirty="0">
              <a:latin typeface="Georgia" panose="02040502050405020303" pitchFamily="18" charset="0"/>
            </a:endParaRPr>
          </a:p>
        </p:txBody>
      </p:sp>
      <p:sp>
        <p:nvSpPr>
          <p:cNvPr id="35" name="Text 27"/>
          <p:cNvSpPr/>
          <p:nvPr/>
        </p:nvSpPr>
        <p:spPr>
          <a:xfrm>
            <a:off x="6309360" y="416052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Benchmark performance, plan exits, and measure shareholder value creation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36" name="Shape 28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Text 29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3E17AB5-6D46-4F8D-AF00-F09F31B50C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1"/>
          <p:cNvSpPr/>
          <p:nvPr/>
        </p:nvSpPr>
        <p:spPr>
          <a:xfrm>
            <a:off x="640080" y="9144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D4A843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800" dirty="0">
              <a:latin typeface="Georgia" panose="02040502050405020303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4592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Key Valuation</a:t>
            </a:r>
            <a:endParaRPr lang="en-US" sz="3600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Approaches</a:t>
            </a:r>
            <a:endParaRPr lang="en-US" sz="3600" dirty="0">
              <a:latin typeface="Georgia" panose="02040502050405020303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0080" y="29718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Three globally recognized frameworks for determining fair value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217920" y="1097280"/>
            <a:ext cx="2286000" cy="1005840"/>
          </a:xfrm>
          <a:prstGeom prst="rect">
            <a:avLst/>
          </a:prstGeom>
          <a:solidFill>
            <a:srgbClr val="1C306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Shape 5"/>
          <p:cNvSpPr/>
          <p:nvPr/>
        </p:nvSpPr>
        <p:spPr>
          <a:xfrm>
            <a:off x="6217920" y="1097280"/>
            <a:ext cx="45720" cy="10058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520" y="1353312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040880" y="1234440"/>
            <a:ext cx="1280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Income</a:t>
            </a:r>
            <a:endParaRPr lang="en-US" sz="14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217920" y="2331720"/>
            <a:ext cx="2286000" cy="1005840"/>
          </a:xfrm>
          <a:prstGeom prst="rect">
            <a:avLst/>
          </a:prstGeom>
          <a:solidFill>
            <a:srgbClr val="1C306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8"/>
          <p:cNvSpPr/>
          <p:nvPr/>
        </p:nvSpPr>
        <p:spPr>
          <a:xfrm>
            <a:off x="6217920" y="2331720"/>
            <a:ext cx="45720" cy="10058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6520" y="2587752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040880" y="2468880"/>
            <a:ext cx="1280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4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217920" y="3566160"/>
            <a:ext cx="2286000" cy="1005840"/>
          </a:xfrm>
          <a:prstGeom prst="rect">
            <a:avLst/>
          </a:prstGeom>
          <a:solidFill>
            <a:srgbClr val="1C306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1"/>
          <p:cNvSpPr/>
          <p:nvPr/>
        </p:nvSpPr>
        <p:spPr>
          <a:xfrm>
            <a:off x="6217920" y="3566160"/>
            <a:ext cx="45720" cy="10058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6520" y="3822192"/>
            <a:ext cx="457200" cy="4572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040880" y="3703320"/>
            <a:ext cx="1280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Asset</a:t>
            </a:r>
            <a:endParaRPr lang="en-US" sz="14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A142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4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Income Approach - DCF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Intrinsic value based on future cash flow projections (Discounted Cash Flow)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85800" y="1325880"/>
            <a:ext cx="137160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685800" y="1325880"/>
            <a:ext cx="1371600" cy="4572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685800" y="1463040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Free Cash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Flows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85800" y="21488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5-10 Year</a:t>
            </a:r>
            <a:endParaRPr lang="en-US" sz="9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Projection</a:t>
            </a:r>
            <a:endParaRPr lang="en-US" sz="900" dirty="0">
              <a:latin typeface="Georgia" panose="02040502050405020303" pitchFamily="18" charset="0"/>
            </a:endParaRPr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688" y="1828800"/>
            <a:ext cx="201168" cy="20116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2286000" y="1325880"/>
            <a:ext cx="137160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2286000" y="1325880"/>
            <a:ext cx="1371600" cy="4572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0"/>
          <p:cNvSpPr/>
          <p:nvPr/>
        </p:nvSpPr>
        <p:spPr>
          <a:xfrm>
            <a:off x="2286000" y="1463040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Determine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Discount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Rate (WACC)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286000" y="21488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Cost of</a:t>
            </a:r>
            <a:endParaRPr lang="en-US" sz="9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Capital</a:t>
            </a:r>
            <a:endParaRPr lang="en-US" sz="900" dirty="0">
              <a:latin typeface="Georgia" panose="02040502050405020303" pitchFamily="18" charset="0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888" y="1828800"/>
            <a:ext cx="201168" cy="201168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3886200" y="1325880"/>
            <a:ext cx="137160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3"/>
          <p:cNvSpPr/>
          <p:nvPr/>
        </p:nvSpPr>
        <p:spPr>
          <a:xfrm>
            <a:off x="3886200" y="1325880"/>
            <a:ext cx="1371600" cy="4572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4"/>
          <p:cNvSpPr/>
          <p:nvPr/>
        </p:nvSpPr>
        <p:spPr>
          <a:xfrm>
            <a:off x="3886200" y="1463040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Calculate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Terminal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3886200" y="21488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Beyond</a:t>
            </a:r>
            <a:endParaRPr lang="en-US" sz="9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Projection</a:t>
            </a:r>
            <a:endParaRPr lang="en-US" sz="900" dirty="0">
              <a:latin typeface="Georgia" panose="02040502050405020303" pitchFamily="18" charset="0"/>
            </a:endParaRPr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88" y="1828800"/>
            <a:ext cx="201168" cy="201168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5486400" y="1325880"/>
            <a:ext cx="137160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2" name="Shape 17"/>
          <p:cNvSpPr/>
          <p:nvPr/>
        </p:nvSpPr>
        <p:spPr>
          <a:xfrm>
            <a:off x="5486400" y="1325880"/>
            <a:ext cx="1371600" cy="4572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18"/>
          <p:cNvSpPr/>
          <p:nvPr/>
        </p:nvSpPr>
        <p:spPr>
          <a:xfrm>
            <a:off x="5486400" y="1463040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Discount to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Present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5486400" y="21488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Time Value</a:t>
            </a:r>
            <a:endParaRPr lang="en-US" sz="9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9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of Money</a:t>
            </a:r>
            <a:endParaRPr lang="en-US" sz="900" dirty="0">
              <a:latin typeface="Georgia" panose="02040502050405020303" pitchFamily="18" charset="0"/>
            </a:endParaRPr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88" y="1828800"/>
            <a:ext cx="201168" cy="201168"/>
          </a:xfrm>
          <a:prstGeom prst="rect">
            <a:avLst/>
          </a:prstGeom>
        </p:spPr>
      </p:pic>
      <p:sp>
        <p:nvSpPr>
          <p:cNvPr id="26" name="Shape 20"/>
          <p:cNvSpPr/>
          <p:nvPr/>
        </p:nvSpPr>
        <p:spPr>
          <a:xfrm>
            <a:off x="7086600" y="1325880"/>
            <a:ext cx="1371600" cy="1280160"/>
          </a:xfrm>
          <a:prstGeom prst="rect">
            <a:avLst/>
          </a:prstGeom>
          <a:solidFill>
            <a:srgbClr val="0F1B3D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7" name="Shape 21"/>
          <p:cNvSpPr/>
          <p:nvPr/>
        </p:nvSpPr>
        <p:spPr>
          <a:xfrm>
            <a:off x="7086600" y="1325880"/>
            <a:ext cx="1371600" cy="4572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2"/>
          <p:cNvSpPr/>
          <p:nvPr/>
        </p:nvSpPr>
        <p:spPr>
          <a:xfrm>
            <a:off x="7086600" y="1463040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11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Estimate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7086600" y="21488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E8C36A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Sum of</a:t>
            </a:r>
            <a:endParaRPr lang="en-US" sz="9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900" dirty="0">
                <a:solidFill>
                  <a:srgbClr val="E8C36A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All Values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30" name="Shape 24"/>
          <p:cNvSpPr/>
          <p:nvPr/>
        </p:nvSpPr>
        <p:spPr>
          <a:xfrm>
            <a:off x="640080" y="3108960"/>
            <a:ext cx="187452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1" name="Text 25"/>
          <p:cNvSpPr/>
          <p:nvPr/>
        </p:nvSpPr>
        <p:spPr>
          <a:xfrm>
            <a:off x="777240" y="32004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WACC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32" name="Text 26"/>
          <p:cNvSpPr/>
          <p:nvPr/>
        </p:nvSpPr>
        <p:spPr>
          <a:xfrm>
            <a:off x="777240" y="342900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[X.X]%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33" name="Text 27"/>
          <p:cNvSpPr/>
          <p:nvPr/>
        </p:nvSpPr>
        <p:spPr>
          <a:xfrm>
            <a:off x="777240" y="3858768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Weighted Avg Cost of Capital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34" name="Shape 28"/>
          <p:cNvSpPr/>
          <p:nvPr/>
        </p:nvSpPr>
        <p:spPr>
          <a:xfrm>
            <a:off x="2761488" y="3108960"/>
            <a:ext cx="187452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Text 29"/>
          <p:cNvSpPr/>
          <p:nvPr/>
        </p:nvSpPr>
        <p:spPr>
          <a:xfrm>
            <a:off x="2898648" y="32004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Terminal Growth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36" name="Text 30"/>
          <p:cNvSpPr/>
          <p:nvPr/>
        </p:nvSpPr>
        <p:spPr>
          <a:xfrm>
            <a:off x="2898648" y="342900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[X.X]%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37" name="Text 31"/>
          <p:cNvSpPr/>
          <p:nvPr/>
        </p:nvSpPr>
        <p:spPr>
          <a:xfrm>
            <a:off x="2898648" y="3858768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Long-term growth assumption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38" name="Shape 32"/>
          <p:cNvSpPr/>
          <p:nvPr/>
        </p:nvSpPr>
        <p:spPr>
          <a:xfrm>
            <a:off x="4882896" y="3108960"/>
            <a:ext cx="187452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9" name="Text 33"/>
          <p:cNvSpPr/>
          <p:nvPr/>
        </p:nvSpPr>
        <p:spPr>
          <a:xfrm>
            <a:off x="5020056" y="32004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Projection Period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40" name="Text 34"/>
          <p:cNvSpPr/>
          <p:nvPr/>
        </p:nvSpPr>
        <p:spPr>
          <a:xfrm>
            <a:off x="5020056" y="342900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[X] Years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41" name="Text 35"/>
          <p:cNvSpPr/>
          <p:nvPr/>
        </p:nvSpPr>
        <p:spPr>
          <a:xfrm>
            <a:off x="5020056" y="3858768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Explicit forecast horizon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42" name="Shape 36"/>
          <p:cNvSpPr/>
          <p:nvPr/>
        </p:nvSpPr>
        <p:spPr>
          <a:xfrm>
            <a:off x="7004304" y="3108960"/>
            <a:ext cx="187452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3" name="Text 37"/>
          <p:cNvSpPr/>
          <p:nvPr/>
        </p:nvSpPr>
        <p:spPr>
          <a:xfrm>
            <a:off x="7141464" y="32004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Enterprise Value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44" name="Text 38"/>
          <p:cNvSpPr/>
          <p:nvPr/>
        </p:nvSpPr>
        <p:spPr>
          <a:xfrm>
            <a:off x="7141464" y="342900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₹[XX] Cr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45" name="Text 39"/>
          <p:cNvSpPr/>
          <p:nvPr/>
        </p:nvSpPr>
        <p:spPr>
          <a:xfrm>
            <a:off x="7141464" y="3858768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DCF-derived fair value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46" name="Shape 40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Text 41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8B054726-5D96-6009-E0ED-46BD896B7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Market Approach - Comparable Analysis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935627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Relative valuation using publicly traded peers and precedent transactions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12344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Comparable Companies</a:t>
            </a:r>
            <a:endParaRPr lang="en-US" sz="1400" dirty="0">
              <a:latin typeface="Georgia" panose="02040502050405020303" pitchFamily="18" charset="0"/>
            </a:endParaRPr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087360"/>
              </p:ext>
            </p:extLst>
          </p:nvPr>
        </p:nvGraphicFramePr>
        <p:xfrm>
          <a:off x="640080" y="1600200"/>
          <a:ext cx="7863840" cy="16002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9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Company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EV/Revenue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EV/EBITDA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P/E Ratio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[Peer Company 1]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[Peer Company 2]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[Peer Company 3]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3D4559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Median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F1B3D"/>
                          </a:solidFill>
                          <a:latin typeface="Georgia" panose="02040502050405020303" pitchFamily="18" charset="0"/>
                          <a:ea typeface="Calibri" pitchFamily="34" charset="-122"/>
                          <a:cs typeface="Calibri" pitchFamily="34" charset="-120"/>
                        </a:rPr>
                        <a:t>[X.Xx]</a:t>
                      </a:r>
                      <a:endParaRPr lang="en-US" sz="1000" dirty="0">
                        <a:latin typeface="Georgia" panose="02040502050405020303" pitchFamily="18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C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34975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Implied Valuation Range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40080" y="4114800"/>
            <a:ext cx="7863840" cy="457200"/>
          </a:xfrm>
          <a:prstGeom prst="rect">
            <a:avLst/>
          </a:prstGeom>
          <a:solidFill>
            <a:srgbClr val="E8ECF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2286000" y="4114800"/>
            <a:ext cx="4114800" cy="457200"/>
          </a:xfrm>
          <a:prstGeom prst="rect">
            <a:avLst/>
          </a:prstGeom>
          <a:solidFill>
            <a:srgbClr val="1A56B0">
              <a:alpha val="7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8"/>
          <p:cNvSpPr/>
          <p:nvPr/>
        </p:nvSpPr>
        <p:spPr>
          <a:xfrm>
            <a:off x="4297680" y="4023360"/>
            <a:ext cx="54864" cy="64008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9"/>
          <p:cNvSpPr/>
          <p:nvPr/>
        </p:nvSpPr>
        <p:spPr>
          <a:xfrm>
            <a:off x="640080" y="409651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  ₹[XX] Cr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920240" y="3794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56B0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₹[XX] Cr (Low)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840480" y="37490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A843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₹[XX] Cr (Mid)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86400" y="3794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56B0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₹[XX] Cr (High)</a:t>
            </a:r>
            <a:endParaRPr lang="en-US" sz="900" dirty="0">
              <a:latin typeface="Georgia" panose="02040502050405020303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7248579" y="409194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₹[XX] Cr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5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4032650-76AD-6668-5839-468309E3F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Asset-Based Approach - NAV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910481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Fair value of total assets minus total liabilities (Net Asset Value)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1371600"/>
            <a:ext cx="3840480" cy="1188720"/>
          </a:xfrm>
          <a:prstGeom prst="rect">
            <a:avLst/>
          </a:prstGeom>
          <a:solidFill>
            <a:srgbClr val="1A56B0">
              <a:alpha val="9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3840480" cy="4572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822960" y="14630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Total Assets (at Fair Value)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182880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Tangible Assets: Property, Plant, Equipment, Inventory</a:t>
            </a:r>
            <a:endParaRPr lang="en-US" sz="1000" dirty="0">
              <a:solidFill>
                <a:schemeClr val="bg1">
                  <a:lumMod val="85000"/>
                </a:schemeClr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Intangible Assets: Brand, Patents, Goodwill, IP</a:t>
            </a:r>
            <a:endParaRPr lang="en-US" sz="1000" dirty="0">
              <a:solidFill>
                <a:schemeClr val="bg1">
                  <a:lumMod val="85000"/>
                </a:schemeClr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Financial Assets: Investments, Receivables</a:t>
            </a:r>
            <a:endParaRPr lang="en-US" sz="1000" dirty="0">
              <a:solidFill>
                <a:schemeClr val="bg1">
                  <a:lumMod val="8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0080" y="26060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4A843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" y="2926080"/>
            <a:ext cx="3840480" cy="822960"/>
          </a:xfrm>
          <a:prstGeom prst="rect">
            <a:avLst/>
          </a:prstGeom>
          <a:solidFill>
            <a:srgbClr val="D4A843">
              <a:alpha val="15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640080" y="2926080"/>
            <a:ext cx="3840480" cy="4572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822960" y="30175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Total Liabilities (at Fair Value)</a:t>
            </a:r>
            <a:endParaRPr lang="en-US" sz="1400" dirty="0">
              <a:latin typeface="Georgia" panose="02040502050405020303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2960" y="32918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Debt, Contingent Liabilities, Deferred Tax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0080" y="37490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=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4069080"/>
            <a:ext cx="3840480" cy="5943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22960" y="406908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843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Net Asset Value = ₹[XX] Crores</a:t>
            </a:r>
            <a:endParaRPr lang="en-US" sz="1800" dirty="0">
              <a:latin typeface="Georgia" panose="02040502050405020303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846320" y="1371600"/>
            <a:ext cx="3657600" cy="3291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4846320" y="1371600"/>
            <a:ext cx="45720" cy="32918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5074920" y="15087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When to Use This Approach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920" y="1920240"/>
            <a:ext cx="182880" cy="18288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349240" y="1858191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Asset-heavy industries (real estate, manufacturing)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920" y="2304288"/>
            <a:ext cx="182880" cy="182880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5349240" y="224028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Holding or investment companies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920" y="2688336"/>
            <a:ext cx="182880" cy="18288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349240" y="262890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Liquidation or winding-up scenarios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920" y="3072384"/>
            <a:ext cx="182880" cy="18288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5349240" y="3001191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Companies with minimal operating history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920" y="3456432"/>
            <a:ext cx="182880" cy="18288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5349240" y="3369564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NBFC, AIF &amp; fund-level NAV requirements</a:t>
            </a:r>
            <a:endParaRPr lang="en-US" sz="1000" dirty="0">
              <a:latin typeface="Georgia" panose="02040502050405020303" pitchFamily="18" charset="0"/>
            </a:endParaRPr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920" y="3840480"/>
            <a:ext cx="182880" cy="18288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5349240" y="37490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Cross-verification of DCF results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33" name="Shape 25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Text 26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1B4A6A8-C52D-DC59-2476-375C76E16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Value Drivers &amp; Risk Factors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3657600" cy="3611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640080" y="1097280"/>
            <a:ext cx="3657600" cy="502920"/>
          </a:xfrm>
          <a:prstGeom prst="rect">
            <a:avLst/>
          </a:prstGeom>
          <a:solidFill>
            <a:srgbClr val="1B6B3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822960" y="114300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Value Enhancers</a:t>
            </a:r>
            <a:endParaRPr lang="en-US" sz="1600" dirty="0">
              <a:latin typeface="Georgia" panose="02040502050405020303" pitchFamily="18" charset="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764792"/>
            <a:ext cx="201168" cy="20116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88720" y="1700784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Strong revenue growth trajectory &amp; market position</a:t>
            </a:r>
            <a:endParaRPr lang="en-US" sz="1100" dirty="0">
              <a:latin typeface="Georgia" panose="02040502050405020303" pitchFamily="18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240280"/>
            <a:ext cx="201168" cy="2011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88720" y="2130552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High and expanding profit margins</a:t>
            </a:r>
            <a:endParaRPr lang="en-US" sz="1100" dirty="0">
              <a:latin typeface="Georgia" panose="02040502050405020303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715768"/>
            <a:ext cx="201168" cy="20116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88720" y="2610612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Predictable, recurring revenue streams</a:t>
            </a:r>
            <a:endParaRPr lang="en-US" sz="1100" dirty="0">
              <a:latin typeface="Georgia" panose="02040502050405020303" pitchFamily="18" charset="0"/>
            </a:endParaRPr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191256"/>
            <a:ext cx="201168" cy="20116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88720" y="3056055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Experienced management team &amp; governance</a:t>
            </a:r>
            <a:endParaRPr lang="en-US" sz="1100" dirty="0">
              <a:latin typeface="Georgia" panose="02040502050405020303" pitchFamily="18" charset="0"/>
            </a:endParaRPr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666744"/>
            <a:ext cx="201168" cy="20116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88720" y="3536115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Defensible IP, brand, or competitive moat</a:t>
            </a:r>
            <a:endParaRPr lang="en-US" sz="1100" dirty="0">
              <a:latin typeface="Georgia" panose="02040502050405020303" pitchFamily="18" charset="0"/>
            </a:endParaRPr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4142232"/>
            <a:ext cx="201168" cy="20116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188720" y="4037076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Large addressable market opportunity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0" name="Shape 12"/>
          <p:cNvSpPr/>
          <p:nvPr/>
        </p:nvSpPr>
        <p:spPr>
          <a:xfrm>
            <a:off x="4846320" y="1097280"/>
            <a:ext cx="3657600" cy="36118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Shape 13"/>
          <p:cNvSpPr/>
          <p:nvPr/>
        </p:nvSpPr>
        <p:spPr>
          <a:xfrm>
            <a:off x="4846320" y="1097280"/>
            <a:ext cx="3657600" cy="502920"/>
          </a:xfrm>
          <a:prstGeom prst="rect">
            <a:avLst/>
          </a:prstGeom>
          <a:solidFill>
            <a:srgbClr val="9B2C2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14"/>
          <p:cNvSpPr/>
          <p:nvPr/>
        </p:nvSpPr>
        <p:spPr>
          <a:xfrm>
            <a:off x="5029200" y="114300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Value Detractors / Risks</a:t>
            </a:r>
            <a:endParaRPr lang="en-US" sz="1600" dirty="0">
              <a:latin typeface="Georgia" panose="02040502050405020303" pitchFamily="18" charset="0"/>
            </a:endParaRPr>
          </a:p>
        </p:txBody>
      </p:sp>
      <p:sp>
        <p:nvSpPr>
          <p:cNvPr id="23" name="Shape 15"/>
          <p:cNvSpPr/>
          <p:nvPr/>
        </p:nvSpPr>
        <p:spPr>
          <a:xfrm>
            <a:off x="5074920" y="1783080"/>
            <a:ext cx="164592" cy="164592"/>
          </a:xfrm>
          <a:prstGeom prst="ellipse">
            <a:avLst/>
          </a:prstGeom>
          <a:solidFill>
            <a:srgbClr val="E53E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Text 16"/>
          <p:cNvSpPr/>
          <p:nvPr/>
        </p:nvSpPr>
        <p:spPr>
          <a:xfrm>
            <a:off x="5349240" y="1661595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Customer or revenue concentration risk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5" name="Shape 17"/>
          <p:cNvSpPr/>
          <p:nvPr/>
        </p:nvSpPr>
        <p:spPr>
          <a:xfrm>
            <a:off x="5074920" y="2258568"/>
            <a:ext cx="164592" cy="164592"/>
          </a:xfrm>
          <a:prstGeom prst="ellipse">
            <a:avLst/>
          </a:prstGeom>
          <a:solidFill>
            <a:srgbClr val="E53E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Text 18"/>
          <p:cNvSpPr/>
          <p:nvPr/>
        </p:nvSpPr>
        <p:spPr>
          <a:xfrm>
            <a:off x="5350546" y="2125327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Regulatory or compliance uncertainty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7" name="Shape 19"/>
          <p:cNvSpPr/>
          <p:nvPr/>
        </p:nvSpPr>
        <p:spPr>
          <a:xfrm>
            <a:off x="5074920" y="2734056"/>
            <a:ext cx="164592" cy="164592"/>
          </a:xfrm>
          <a:prstGeom prst="ellipse">
            <a:avLst/>
          </a:prstGeom>
          <a:solidFill>
            <a:srgbClr val="E53E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0"/>
          <p:cNvSpPr/>
          <p:nvPr/>
        </p:nvSpPr>
        <p:spPr>
          <a:xfrm>
            <a:off x="5349240" y="2585793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High capital expenditure requirements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9" name="Shape 21"/>
          <p:cNvSpPr/>
          <p:nvPr/>
        </p:nvSpPr>
        <p:spPr>
          <a:xfrm>
            <a:off x="5074920" y="3209544"/>
            <a:ext cx="164592" cy="164592"/>
          </a:xfrm>
          <a:prstGeom prst="ellipse">
            <a:avLst/>
          </a:prstGeom>
          <a:solidFill>
            <a:srgbClr val="E53E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2"/>
          <p:cNvSpPr/>
          <p:nvPr/>
        </p:nvSpPr>
        <p:spPr>
          <a:xfrm>
            <a:off x="5349240" y="3056055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Key-person dependency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31" name="Shape 23"/>
          <p:cNvSpPr/>
          <p:nvPr/>
        </p:nvSpPr>
        <p:spPr>
          <a:xfrm>
            <a:off x="5074920" y="3685032"/>
            <a:ext cx="164592" cy="164592"/>
          </a:xfrm>
          <a:prstGeom prst="ellipse">
            <a:avLst/>
          </a:prstGeom>
          <a:solidFill>
            <a:srgbClr val="E53E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24"/>
          <p:cNvSpPr/>
          <p:nvPr/>
        </p:nvSpPr>
        <p:spPr>
          <a:xfrm>
            <a:off x="5349240" y="352044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Competitive threats &amp; market disruption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33" name="Shape 25"/>
          <p:cNvSpPr/>
          <p:nvPr/>
        </p:nvSpPr>
        <p:spPr>
          <a:xfrm>
            <a:off x="5074920" y="4160520"/>
            <a:ext cx="164592" cy="164592"/>
          </a:xfrm>
          <a:prstGeom prst="ellipse">
            <a:avLst/>
          </a:prstGeom>
          <a:solidFill>
            <a:srgbClr val="E53E3E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Text 26"/>
          <p:cNvSpPr/>
          <p:nvPr/>
        </p:nvSpPr>
        <p:spPr>
          <a:xfrm>
            <a:off x="5349240" y="3991356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4559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Weak corporate governance or transparency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35" name="Shape 27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Text 28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2B14542-B5A8-AC01-DEF5-824178D4B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646" y="63699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B3D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Valuation Summary &amp; Range</a:t>
            </a:r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560320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2103120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₹000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409406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2952206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₹100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58491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3801291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₹200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107577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4650377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₹300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956663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5499463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₹400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805749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6348549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₹500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654834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197634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₹600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503920" y="1005840"/>
            <a:ext cx="0" cy="2880360"/>
          </a:xfrm>
          <a:prstGeom prst="line">
            <a:avLst/>
          </a:prstGeom>
          <a:noFill/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8046720" y="777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₹700 Cr</a:t>
            </a:r>
            <a:endParaRPr lang="en-US" sz="800" dirty="0">
              <a:latin typeface="Georgia" panose="02040502050405020303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65760" y="11430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DCF (Base Case)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258491" y="1234440"/>
            <a:ext cx="2122714" cy="228600"/>
          </a:xfrm>
          <a:prstGeom prst="rect">
            <a:avLst/>
          </a:prstGeom>
          <a:solidFill>
            <a:srgbClr val="1A56B0">
              <a:alpha val="7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5259106" y="1188720"/>
            <a:ext cx="36576" cy="320040"/>
          </a:xfrm>
          <a:prstGeom prst="rect">
            <a:avLst/>
          </a:prstGeom>
          <a:solidFill>
            <a:srgbClr val="1A56B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365760" y="169164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DCF (Bull Case)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5532120" y="1783080"/>
            <a:ext cx="2122714" cy="228600"/>
          </a:xfrm>
          <a:prstGeom prst="rect">
            <a:avLst/>
          </a:prstGeom>
          <a:solidFill>
            <a:srgbClr val="2B7CE9">
              <a:alpha val="7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6617643" y="1737360"/>
            <a:ext cx="36576" cy="320040"/>
          </a:xfrm>
          <a:prstGeom prst="rect">
            <a:avLst/>
          </a:prstGeom>
          <a:solidFill>
            <a:srgbClr val="2B7CE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365760" y="224028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Trading Comps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683034" y="2331720"/>
            <a:ext cx="2122714" cy="228600"/>
          </a:xfrm>
          <a:prstGeom prst="rect">
            <a:avLst/>
          </a:prstGeom>
          <a:solidFill>
            <a:srgbClr val="D4A843">
              <a:alpha val="7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7"/>
          <p:cNvSpPr/>
          <p:nvPr/>
        </p:nvSpPr>
        <p:spPr>
          <a:xfrm>
            <a:off x="5683649" y="2286000"/>
            <a:ext cx="36576" cy="320040"/>
          </a:xfrm>
          <a:prstGeom prst="rect">
            <a:avLst/>
          </a:prstGeom>
          <a:solidFill>
            <a:srgbClr val="D4A843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365760" y="278892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Transaction Comps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5107577" y="2880360"/>
            <a:ext cx="2122714" cy="228600"/>
          </a:xfrm>
          <a:prstGeom prst="rect">
            <a:avLst/>
          </a:prstGeom>
          <a:solidFill>
            <a:srgbClr val="E8C36A">
              <a:alpha val="7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Shape 30"/>
          <p:cNvSpPr/>
          <p:nvPr/>
        </p:nvSpPr>
        <p:spPr>
          <a:xfrm>
            <a:off x="6108192" y="2834640"/>
            <a:ext cx="36576" cy="320040"/>
          </a:xfrm>
          <a:prstGeom prst="rect">
            <a:avLst/>
          </a:prstGeom>
          <a:solidFill>
            <a:srgbClr val="E8C36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Text 31"/>
          <p:cNvSpPr/>
          <p:nvPr/>
        </p:nvSpPr>
        <p:spPr>
          <a:xfrm>
            <a:off x="365760" y="333756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F1B3D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NAV Approach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833949" y="3429000"/>
            <a:ext cx="1273629" cy="228600"/>
          </a:xfrm>
          <a:prstGeom prst="rect">
            <a:avLst/>
          </a:prstGeom>
          <a:solidFill>
            <a:srgbClr val="8B95A8">
              <a:alpha val="7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4410021" y="3383280"/>
            <a:ext cx="36576" cy="320040"/>
          </a:xfrm>
          <a:prstGeom prst="rect">
            <a:avLst/>
          </a:prstGeom>
          <a:solidFill>
            <a:srgbClr val="8B95A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Shape 34"/>
          <p:cNvSpPr/>
          <p:nvPr/>
        </p:nvSpPr>
        <p:spPr>
          <a:xfrm>
            <a:off x="640080" y="4023360"/>
            <a:ext cx="7863840" cy="68580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Text 35"/>
          <p:cNvSpPr/>
          <p:nvPr/>
        </p:nvSpPr>
        <p:spPr>
          <a:xfrm>
            <a:off x="822960" y="406908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C36A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Recommended Fair Value Range</a:t>
            </a:r>
            <a:endParaRPr lang="en-US" sz="1100" dirty="0">
              <a:latin typeface="Georgia" panose="02040502050405020303" pitchFamily="18" charset="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822960" y="42976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anose="02040502050405020303" pitchFamily="18" charset="0"/>
                <a:ea typeface="Georgia" pitchFamily="34" charset="-122"/>
                <a:cs typeface="Georgia" pitchFamily="34" charset="-120"/>
              </a:rPr>
              <a:t>₹[XXX] Cr — ₹[XXX] Cr</a:t>
            </a:r>
            <a:endParaRPr lang="en-US" sz="1800" dirty="0">
              <a:latin typeface="Georgia" panose="02040502050405020303" pitchFamily="18" charset="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4572000" y="4096512"/>
            <a:ext cx="3749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Based on weighted average of multiple methodologies,</a:t>
            </a:r>
            <a:endParaRPr lang="en-US" sz="1000" dirty="0">
              <a:latin typeface="Georgia" panose="02040502050405020303" pitchFamily="18" charset="0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adjusted for company-specific factors and market conditions.</a:t>
            </a:r>
            <a:endParaRPr lang="en-US" sz="1000" dirty="0">
              <a:latin typeface="Georgia" panose="02040502050405020303" pitchFamily="18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0F1B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640080" y="4892040"/>
            <a:ext cx="786384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8B95A8"/>
                </a:solidFill>
                <a:latin typeface="Georgia" panose="02040502050405020303" pitchFamily="18" charset="0"/>
                <a:ea typeface="Calibri" pitchFamily="34" charset="-122"/>
                <a:cs typeface="Calibri" pitchFamily="34" charset="-120"/>
              </a:rPr>
              <a:t>[Company Name]  |  Board Presentation  |  Confidential</a:t>
            </a:r>
            <a:endParaRPr lang="en-US" sz="800" dirty="0">
              <a:latin typeface="Georgia" panose="02040502050405020303" pitchFamily="18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87A5C3D-1E89-797F-BF4C-3ED0D4837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646" y="8938"/>
            <a:ext cx="2103120" cy="914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1169</Words>
  <Application>Microsoft Office PowerPoint</Application>
  <PresentationFormat>On-screen Show (16:9)</PresentationFormat>
  <Paragraphs>262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Presentation Template: Explaining Valuation to Investors &amp; Directors</dc:title>
  <dc:subject>PptxGenJS Presentation</dc:subject>
  <dc:creator>Elite Valuation</dc:creator>
  <cp:lastModifiedBy>Sagar Shah</cp:lastModifiedBy>
  <cp:revision>46</cp:revision>
  <dcterms:created xsi:type="dcterms:W3CDTF">2026-03-27T17:16:47Z</dcterms:created>
  <dcterms:modified xsi:type="dcterms:W3CDTF">2026-06-01T08:18:17Z</dcterms:modified>
</cp:coreProperties>
</file>